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5143500" cx="9144000"/>
  <p:notesSz cx="6858000" cy="9144000"/>
  <p:embeddedFontLst>
    <p:embeddedFont>
      <p:font typeface="PT Sans Narrow"/>
      <p:regular r:id="rId70"/>
      <p:bold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7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6.xml"/><Relationship Id="rId74" Type="http://schemas.openxmlformats.org/officeDocument/2006/relationships/font" Target="fonts/OpenSans-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TSansNarrow-bold.fntdata"/><Relationship Id="rId70" Type="http://schemas.openxmlformats.org/officeDocument/2006/relationships/font" Target="fonts/PTSansNarrow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500 Sample Size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500 Sample Size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3650" y="1951080"/>
            <a:ext cx="7136700" cy="1580099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Evaluating Causal Discovery Algorithms For Undersampled Time Series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253725" y="3458364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 Cook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Methods Tested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66325"/>
            <a:ext cx="42447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/>
              <a:t>Continuous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SVAR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PC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Greedy Equivalence Search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Granger Causality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698000" y="1266325"/>
            <a:ext cx="42447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/>
              <a:t>Discrete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PC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Globally Optimal Bayesian Network learning using Integer Linear Programming(GOBNILP)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How the Models are Tested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Omission Error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Commission Error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Total Error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14300" y="1946950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Continuous Data Case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/>
              <a:t>(The Highlights)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Structural Vector AutoRegressive Model(SVAR)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5274" r="5023" t="20172"/>
          <a:stretch/>
        </p:blipFill>
        <p:spPr>
          <a:xfrm>
            <a:off x="503574" y="1805375"/>
            <a:ext cx="7343900" cy="7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469600" y="1160925"/>
            <a:ext cx="80352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/>
              <a:t>SVAR 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>
              <a:spcBef>
                <a:spcPts val="0"/>
              </a:spcBef>
              <a:buNone/>
            </a:pPr>
            <a:r>
              <a:rPr lang="en" sz="2400" u="sng"/>
              <a:t>Two Variable SVAR of lag 1: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9" l="1332" r="0" t="6585"/>
          <a:stretch/>
        </p:blipFill>
        <p:spPr>
          <a:xfrm>
            <a:off x="130450" y="3438925"/>
            <a:ext cx="8090150" cy="9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126375" y="4539400"/>
            <a:ext cx="3900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https://en.wikipedia.org/wiki/Vector_autoregression#Structural_vs._reduced_form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PC Algorithm(PC)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244350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Tests each edge for independence using OLS for each parent set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225" y="1811725"/>
            <a:ext cx="2543625" cy="30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Greedy Equivalence Search(FGS)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66325"/>
            <a:ext cx="8520600" cy="350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Uses local scoring(BIC or BDeu) to rank possible edges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Performs edge addition then edge deletion to find best scoring graph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425" y="2267325"/>
            <a:ext cx="2336924" cy="27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Granger Causality(GC)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25"/>
            <a:ext cx="88323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For a given edge X</a:t>
            </a:r>
            <a:r>
              <a:rPr baseline="-25000" lang="en"/>
              <a:t>i</a:t>
            </a:r>
            <a:r>
              <a:rPr lang="en"/>
              <a:t> -&gt; Y, Generate 2 models: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u="sng"/>
              <a:t>Model 1:</a:t>
            </a:r>
            <a:r>
              <a:rPr lang="en"/>
              <a:t>    X</a:t>
            </a:r>
            <a:r>
              <a:rPr baseline="-25000" lang="en"/>
              <a:t>1</a:t>
            </a:r>
            <a:r>
              <a:rPr lang="en"/>
              <a:t>,...X</a:t>
            </a:r>
            <a:r>
              <a:rPr baseline="-25000" lang="en"/>
              <a:t>i-1</a:t>
            </a:r>
            <a:r>
              <a:rPr lang="en"/>
              <a:t>,X</a:t>
            </a:r>
            <a:r>
              <a:rPr baseline="-25000" lang="en"/>
              <a:t>i+1</a:t>
            </a:r>
            <a:r>
              <a:rPr lang="en"/>
              <a:t>,...,X</a:t>
            </a:r>
            <a:r>
              <a:rPr baseline="-25000" lang="en"/>
              <a:t>n</a:t>
            </a:r>
            <a:r>
              <a:rPr lang="en"/>
              <a:t> -&gt;  Y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u="sng"/>
              <a:t>Model 2:</a:t>
            </a:r>
            <a:r>
              <a:rPr lang="en"/>
              <a:t>   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n</a:t>
            </a:r>
            <a:r>
              <a:rPr lang="en"/>
              <a:t> -&gt;   Y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If Model 2 is a better predictor of Y than Model 1, we say: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X</a:t>
            </a:r>
            <a:r>
              <a:rPr baseline="-25000" lang="en"/>
              <a:t>i</a:t>
            </a:r>
            <a:r>
              <a:rPr lang="en"/>
              <a:t>  granger causes 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Graph Size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0" y="1207600"/>
            <a:ext cx="4584300" cy="248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Omission error increases with graph size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Commission Error stays low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SVAR and GC the best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947" y="0"/>
            <a:ext cx="1000852" cy="17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4394437" y="1443487"/>
            <a:ext cx="3691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10,15,20,25,30 node 10% graph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649" y="1844950"/>
            <a:ext cx="5937353" cy="329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Sample Size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0" y="1055800"/>
            <a:ext cx="3358800" cy="387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Very accurate with sample size &gt; 500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SVAR and GC the best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762" y="0"/>
            <a:ext cx="672237" cy="11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649" y="1152424"/>
            <a:ext cx="5785343" cy="399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Undersampled Rate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26900" y="11524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Hoped for a given density, total error is similar across all graph size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u="sng"/>
              <a:t>10 Node 12% Density</a:t>
            </a:r>
            <a:r>
              <a:rPr lang="en"/>
              <a:t>						</a:t>
            </a:r>
            <a:r>
              <a:rPr lang="en" u="sng"/>
              <a:t>20 Node 12% Density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8900"/>
            <a:ext cx="4487224" cy="2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947" y="0"/>
            <a:ext cx="1000852" cy="1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225" y="2321875"/>
            <a:ext cx="4656771" cy="2821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 flipH="1" rot="10800000">
            <a:off x="4487225" y="1565375"/>
            <a:ext cx="26100" cy="356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18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Researchers assume measurement timescale is equal to causal timescale.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Discrepancy between these timescales can drastically affect causal structure.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" y="2504579"/>
            <a:ext cx="3604124" cy="26234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4047700" y="3142000"/>
            <a:ext cx="402600" cy="1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4383150" y="3320900"/>
            <a:ext cx="5367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712" y="2670512"/>
            <a:ext cx="113347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4664425" y="2929600"/>
            <a:ext cx="8721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862" y="2751912"/>
            <a:ext cx="157162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6138650" y="2985475"/>
            <a:ext cx="1397700" cy="3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7089075" y="3209100"/>
            <a:ext cx="4026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6641825" y="3242650"/>
            <a:ext cx="5814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6183375" y="3622825"/>
            <a:ext cx="3681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6194575" y="41707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6551475" y="3812900"/>
            <a:ext cx="2691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6871750" y="3399151"/>
            <a:ext cx="4026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6551475" y="3924625"/>
            <a:ext cx="4026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6741962" y="3600450"/>
            <a:ext cx="1683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0" y="2325750"/>
            <a:ext cx="2077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Causal Timescale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1625300" y="2331300"/>
            <a:ext cx="2176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Measurement Timescale</a:t>
            </a:r>
          </a:p>
        </p:txBody>
      </p:sp>
      <p:cxnSp>
        <p:nvCxnSpPr>
          <p:cNvPr id="91" name="Shape 91"/>
          <p:cNvCxnSpPr/>
          <p:nvPr/>
        </p:nvCxnSpPr>
        <p:spPr>
          <a:xfrm>
            <a:off x="1625300" y="2524300"/>
            <a:ext cx="18300" cy="246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Undersampled Rate (Continued)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266325"/>
            <a:ext cx="6536400" cy="8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Error is more consistent across graph sizes for a given number of “extra edges” than for a given density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10 Node 2 “extra edges”							20 Node 2 “extra edges”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998" y="1152423"/>
            <a:ext cx="1963001" cy="922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Shape 230"/>
          <p:cNvCxnSpPr/>
          <p:nvPr/>
        </p:nvCxnSpPr>
        <p:spPr>
          <a:xfrm rot="10800000">
            <a:off x="4487225" y="2191475"/>
            <a:ext cx="0" cy="293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8113" y="0"/>
            <a:ext cx="738686" cy="12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67425" y="1961200"/>
            <a:ext cx="8439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 Node 2 “extra edges”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				</a:t>
            </a:r>
            <a:r>
              <a:rPr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 Node 2 “extra edges”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26225"/>
            <a:ext cx="4408978" cy="273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5474" y="2426225"/>
            <a:ext cx="4578525" cy="2738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14300" y="1946950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Discrete Data Case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(The Highlights)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GOBNILP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 program which learns Bayesian Networks from discrete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Searches for the Bayesian Network with the highest BDeu Score (log marginal likelihood)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242400" y="4569025"/>
            <a:ext cx="2901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GOBNILP manual https://www.cs.york.ac.uk/aig/sw/gobnilp/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Discrete PC Algorithm(DPC)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55675" y="1215050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Tests for conditional independence using conditional 𝝌</a:t>
            </a:r>
            <a:r>
              <a:rPr baseline="30000" lang="en"/>
              <a:t>2 </a:t>
            </a:r>
            <a:r>
              <a:rPr lang="en"/>
              <a:t>-test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Conditional 𝝌</a:t>
            </a:r>
            <a:r>
              <a:rPr baseline="30000" lang="en"/>
              <a:t>2 </a:t>
            </a:r>
            <a:r>
              <a:rPr lang="en"/>
              <a:t>-test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Sum 𝝌</a:t>
            </a:r>
            <a:r>
              <a:rPr baseline="30000" lang="en"/>
              <a:t>2</a:t>
            </a:r>
            <a:r>
              <a:rPr lang="en"/>
              <a:t> and degrees of freedom for each combination of conditional variable values.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Then calculate p-value of the summed 𝝌</a:t>
            </a:r>
            <a:r>
              <a:rPr baseline="30000" lang="en"/>
              <a:t>2</a:t>
            </a:r>
            <a:r>
              <a:rPr lang="en"/>
              <a:t> and degrees of freedom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Sample Size For Arity=2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0" y="538450"/>
            <a:ext cx="5616600" cy="450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Greater error than continuous case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Need at least 1000 sample size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8 node 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25% density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 undersampled rate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299" y="1330599"/>
            <a:ext cx="5890698" cy="381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550" y="0"/>
            <a:ext cx="1234449" cy="10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03000" y="1274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Sample Size Omission Error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44950" y="757600"/>
            <a:ext cx="8520600" cy="57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buNone/>
            </a:pPr>
            <a:r>
              <a:rPr lang="en"/>
              <a:t>     </a:t>
            </a:r>
            <a:r>
              <a:rPr lang="en" u="sng"/>
              <a:t>Arity=2				</a:t>
            </a:r>
            <a:r>
              <a:rPr lang="en"/>
              <a:t>          </a:t>
            </a:r>
            <a:r>
              <a:rPr lang="en" u="sng"/>
              <a:t>Arity=3				     		Arity=4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66289" t="0"/>
          <a:stretch/>
        </p:blipFill>
        <p:spPr>
          <a:xfrm>
            <a:off x="0" y="1330500"/>
            <a:ext cx="2908845" cy="3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 b="0" l="0" r="66457" t="0"/>
          <a:stretch/>
        </p:blipFill>
        <p:spPr>
          <a:xfrm>
            <a:off x="2908850" y="1330500"/>
            <a:ext cx="3156718" cy="3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5">
            <a:alphaModFix/>
          </a:blip>
          <a:srcRect b="0" l="0" r="66251" t="0"/>
          <a:stretch/>
        </p:blipFill>
        <p:spPr>
          <a:xfrm>
            <a:off x="6065575" y="1330500"/>
            <a:ext cx="3078418" cy="3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4424" y="0"/>
            <a:ext cx="1039575" cy="89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72471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Undersampled Rate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085575"/>
            <a:ext cx="6680100" cy="393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Greater effect for Discrete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Error increases substantially with Urate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6 node 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35% density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1000 sample size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50" y="1787049"/>
            <a:ext cx="6182945" cy="335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4693" y="0"/>
            <a:ext cx="1339306" cy="115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03000" y="1274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Omission Error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44950" y="757600"/>
            <a:ext cx="8520600" cy="57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     </a:t>
            </a:r>
            <a:r>
              <a:rPr lang="en" u="sng"/>
              <a:t>Arity=2				</a:t>
            </a:r>
            <a:r>
              <a:rPr lang="en"/>
              <a:t>          </a:t>
            </a:r>
            <a:r>
              <a:rPr lang="en" u="sng"/>
              <a:t>Arity=3				     		Arity=4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66666" t="0"/>
          <a:stretch/>
        </p:blipFill>
        <p:spPr>
          <a:xfrm>
            <a:off x="0" y="1196325"/>
            <a:ext cx="3000172" cy="3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b="0" l="0" r="66301" t="0"/>
          <a:stretch/>
        </p:blipFill>
        <p:spPr>
          <a:xfrm>
            <a:off x="3000174" y="1196325"/>
            <a:ext cx="3221923" cy="3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 b="0" l="0" r="66779" t="0"/>
          <a:stretch/>
        </p:blipFill>
        <p:spPr>
          <a:xfrm>
            <a:off x="6222101" y="1196325"/>
            <a:ext cx="2921899" cy="3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7399" y="0"/>
            <a:ext cx="1026600" cy="8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Questions To Answer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"/>
              <a:t>Which estimation methods work best?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AutoNum type="arabicPeriod"/>
            </a:pPr>
            <a:r>
              <a:rPr lang="en"/>
              <a:t>How accurate are our G</a:t>
            </a:r>
            <a:r>
              <a:rPr baseline="30000" lang="en"/>
              <a:t>u </a:t>
            </a:r>
            <a:r>
              <a:rPr lang="en"/>
              <a:t>estimation methods?</a:t>
            </a: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/>
              <a:t>        (And in what cases will they work?)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Which Estimation Method Works Best?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66325"/>
            <a:ext cx="4244700" cy="371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/>
              <a:t>Continuous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SVAR and Granger Causality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4769125" y="1299025"/>
            <a:ext cx="4296600" cy="365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buNone/>
            </a:pPr>
            <a:r>
              <a:rPr lang="en" u="sng"/>
              <a:t>Discrete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DPC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50" y="804550"/>
            <a:ext cx="5686450" cy="41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143475" y="430450"/>
            <a:ext cx="3026399" cy="4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Note the difference in Graph Structure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G</a:t>
            </a:r>
            <a:r>
              <a:rPr baseline="30000" lang="en" sz="18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graph contains many different relationships than the G</a:t>
            </a:r>
            <a:r>
              <a:rPr baseline="30000" lang="en" sz="18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graph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712150" y="223625"/>
            <a:ext cx="2077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/>
              <a:t>Causal Timescale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205750" y="223625"/>
            <a:ext cx="2724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/>
              <a:t>Measurement Timescale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6351025" y="603800"/>
            <a:ext cx="2493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Undersample rate(urate) of 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How accurate are our G</a:t>
            </a:r>
            <a:r>
              <a:rPr baseline="30000" lang="en"/>
              <a:t>u </a:t>
            </a:r>
            <a:r>
              <a:rPr lang="en"/>
              <a:t>estimation methods?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/>
              <a:t>(And in what cases will they work?)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206225" y="1266325"/>
            <a:ext cx="8235900" cy="371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Continuous Data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</a:pPr>
            <a:r>
              <a:rPr lang="en"/>
              <a:t>Given reasonable sample size (500-2000) and undersample rate less than 6 (for small graphs) total error is below 10%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</a:pPr>
            <a:r>
              <a:rPr lang="en"/>
              <a:t>Given a larger undersample rate or a larger graph omission error can be very high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How accurate are our G</a:t>
            </a:r>
            <a:r>
              <a:rPr baseline="30000" lang="en"/>
              <a:t>u </a:t>
            </a:r>
            <a:r>
              <a:rPr lang="en"/>
              <a:t>estimation methods?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(And in what cases will they work?)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485225" y="1266325"/>
            <a:ext cx="8457600" cy="365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 u="sng"/>
              <a:t>Discrete Data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Need greater sample size than for continuous case ( &gt; 1000)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Our DPC algorithm is robust against increasing variable arity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Estimation with undersample rates greater than 3 may be infeasible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 Example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fMRI Time Series at rates of 460 ms and 2 seconds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Compare these with the “known” graph by Sridharan et al. at 2 seconds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4021" r="0" t="0"/>
          <a:stretch/>
        </p:blipFill>
        <p:spPr>
          <a:xfrm>
            <a:off x="3466275" y="2647975"/>
            <a:ext cx="5677725" cy="23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Future Research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</a:t>
            </a:r>
            <a:r>
              <a:rPr baseline="30000" lang="en"/>
              <a:t>1</a:t>
            </a:r>
            <a:r>
              <a:rPr lang="en"/>
              <a:t> (causal timestep) errors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ranking edge certainty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field experts choose best G</a:t>
            </a:r>
            <a:r>
              <a:rPr baseline="30000" lang="en"/>
              <a:t>1</a:t>
            </a:r>
            <a:r>
              <a:rPr lang="en"/>
              <a:t> graph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Provide Python Package for easy use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87625" y="224075"/>
            <a:ext cx="4972500" cy="158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Thank you to</a:t>
            </a:r>
            <a:r>
              <a:rPr lang="en" sz="6000"/>
              <a:t>...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694950" y="1540650"/>
            <a:ext cx="5410500" cy="29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Dr. Rubin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Dr. Sergey Plis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Dr. Vince Calhoun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Dr. Patrick Mcdonald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Dr. Tyrone Ryba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Discrete Data Generation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311700" y="1152425"/>
            <a:ext cx="8520600" cy="36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Inputs: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G1 graph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Edge strength: A ∈ (0,1)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Variable Arity : 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One-Parent Case: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 each x      y construct random 1-1 map.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If y = f(x) ; Set P(Y=y | X=x) = 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If y != f(x) ; Set P(Y=y | X=x) = (1-A)/(m-1)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Multiple-Parent Case: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 each parent x, construct random 1-1 map.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Set P(Y=y | X</a:t>
            </a:r>
            <a:r>
              <a:rPr baseline="-25000" lang="en"/>
              <a:t>1 </a:t>
            </a:r>
            <a:r>
              <a:rPr lang="en"/>
              <a:t>=x</a:t>
            </a:r>
            <a:r>
              <a:rPr baseline="-25000" lang="en"/>
              <a:t>1 </a:t>
            </a:r>
            <a:r>
              <a:rPr lang="en"/>
              <a:t>, … , X</a:t>
            </a:r>
            <a:r>
              <a:rPr baseline="-25000" lang="en"/>
              <a:t>n </a:t>
            </a:r>
            <a:r>
              <a:rPr lang="en"/>
              <a:t>=x</a:t>
            </a:r>
            <a:r>
              <a:rPr baseline="-25000" lang="en"/>
              <a:t>n </a:t>
            </a:r>
            <a:r>
              <a:rPr lang="en"/>
              <a:t>) to be the renormalized product of the X</a:t>
            </a:r>
            <a:r>
              <a:rPr baseline="-25000" lang="en"/>
              <a:t>i </a:t>
            </a:r>
            <a:r>
              <a:rPr lang="en"/>
              <a:t>specific distributions</a:t>
            </a:r>
          </a:p>
        </p:txBody>
      </p:sp>
      <p:sp>
        <p:nvSpPr>
          <p:cNvPr id="343" name="Shape 343"/>
          <p:cNvSpPr/>
          <p:nvPr/>
        </p:nvSpPr>
        <p:spPr>
          <a:xfrm>
            <a:off x="2207950" y="2678025"/>
            <a:ext cx="194100" cy="1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5011625" y="1201625"/>
            <a:ext cx="38208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       Continuous Data Generation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1074100" y="1267250"/>
            <a:ext cx="50877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PseudoCode: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While stable transition matrix not found: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	Get G1 graph of specific nodes and % density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	Try to find stable transition matrix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Create complete time series from transition matrix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Undersample time series at given undersampling rate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Our data generation may bias SVAR results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Repeat Analysis on Constrained time series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0 minimum Constraint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Tanh constraint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6784725" y="1340825"/>
            <a:ext cx="1978200" cy="28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TIME SERIES PLOTS OF: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NON-CONSTRAINED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0 MIN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￼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525" y="3385075"/>
            <a:ext cx="2546475" cy="16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250" y="264717"/>
            <a:ext cx="2521749" cy="15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521" y="1788976"/>
            <a:ext cx="2546475" cy="164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Min 0 Constraint Plots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5875"/>
            <a:ext cx="4510444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449" y="2195875"/>
            <a:ext cx="4633551" cy="28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761625" y="1196850"/>
            <a:ext cx="74382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Further Analysis halted due to such a high Omission Error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marL="2286000">
              <a:spcBef>
                <a:spcPts val="0"/>
              </a:spcBef>
              <a:buNone/>
            </a:pPr>
            <a:r>
              <a:rPr lang="en"/>
              <a:t>Urate Tanh Model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410625" y="11524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SVAR has slightly worse performance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u="sng"/>
              <a:t>10 Node 2 “extra edges” </a:t>
            </a:r>
            <a:r>
              <a:rPr lang="en"/>
              <a:t>					</a:t>
            </a:r>
            <a:r>
              <a:rPr lang="en" u="sng"/>
              <a:t>20 Node 2 “extra edges”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2875"/>
            <a:ext cx="4391752" cy="20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574" y="2902425"/>
            <a:ext cx="4188429" cy="214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75" y="1084600"/>
            <a:ext cx="8884699" cy="335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4470075" y="4390300"/>
            <a:ext cx="4601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David Danks, Sergey Plis. Learning Causal Structure from Undersampled Time Series. 2013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4687350" y="782700"/>
            <a:ext cx="2077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Causal Timescale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86475" y="782700"/>
            <a:ext cx="2077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Causal Timescale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886800" y="782700"/>
            <a:ext cx="2257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Measurement Timescale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1840800" y="782700"/>
            <a:ext cx="2724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Measurement Timescale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Previous Work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2618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Assumptions: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First-Order Markov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 isochronal edges in G</a:t>
            </a:r>
            <a:r>
              <a:rPr baseline="30000" lang="en">
                <a:solidFill>
                  <a:srgbClr val="000000"/>
                </a:solidFill>
              </a:rPr>
              <a:t>1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Graph structure in G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 space can be found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</a:t>
            </a:r>
            <a:r>
              <a:rPr baseline="30000" lang="en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 projection can deliver correct answer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749" y="1337775"/>
            <a:ext cx="3436700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4758900" y="4564525"/>
            <a:ext cx="4385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 Sergey Plis, David Danks, Jianyu Yang. Mesochronal Structure Learning.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 Evaluation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311700" y="12767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Generate G</a:t>
            </a:r>
            <a:r>
              <a:rPr baseline="30000" lang="en"/>
              <a:t>1</a:t>
            </a:r>
            <a:r>
              <a:rPr lang="en"/>
              <a:t> graph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Generate time series from G</a:t>
            </a:r>
            <a:r>
              <a:rPr baseline="30000" lang="en"/>
              <a:t>1</a:t>
            </a:r>
            <a:r>
              <a:rPr lang="en"/>
              <a:t> graph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Create undersampled true G</a:t>
            </a:r>
            <a:r>
              <a:rPr baseline="30000" lang="en"/>
              <a:t>u</a:t>
            </a:r>
            <a:r>
              <a:rPr lang="en"/>
              <a:t> graph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Input time series undersampled by rate u to causal discovery algorithm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Compare Output G</a:t>
            </a:r>
            <a:r>
              <a:rPr baseline="30000" lang="en"/>
              <a:t>u</a:t>
            </a:r>
            <a:r>
              <a:rPr lang="en"/>
              <a:t> graph to true G</a:t>
            </a:r>
            <a:r>
              <a:rPr baseline="30000" lang="en"/>
              <a:t>u</a:t>
            </a:r>
            <a:r>
              <a:rPr lang="en"/>
              <a:t> graph.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Models Tested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1266325"/>
            <a:ext cx="42447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/>
              <a:t>Continuous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SVAR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PC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Greedy Equivalence Search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Granger Causality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4698000" y="1266325"/>
            <a:ext cx="42447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/>
              <a:t>Discrete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PC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Globally Optimal Bayesian Network learning using Integer Linear Programming(GOBNILP)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414300" y="1946950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Continuous Data Case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SVAR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Use statsmodels to approximate Vector Autoregressive Model, i.e. obtain directed edges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Then minimizes negative log likelihood to find bidirected edges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PC Algorithm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1244350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Start with fully connected graph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Test each directed edge for independence using OLS conditional on all parent sets(from null set to full parent set)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For directed edge X     Y, if X and Y are independent given any set of parents, remove their edge.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Test each bidirected edge for independence using OLS conditional on full parent set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For bidirected edge X      Y, if X and Y are independent given full parent set, remove their edge.</a:t>
            </a:r>
          </a:p>
        </p:txBody>
      </p:sp>
      <p:sp>
        <p:nvSpPr>
          <p:cNvPr id="409" name="Shape 409"/>
          <p:cNvSpPr/>
          <p:nvPr/>
        </p:nvSpPr>
        <p:spPr>
          <a:xfrm>
            <a:off x="2960100" y="232037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3167150" y="343512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 rot="10800000">
            <a:off x="3106500" y="343512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Greedy Equivalence Search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311700" y="1266325"/>
            <a:ext cx="8520600" cy="356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Start with empty graph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Score each possible edge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Add best edge to graph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Rescore directed edges affected by edge addition, conditioning on graphs current edges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Repeat 3 and 4 until no edges improve graph’s score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Repeat steps except with edge deletion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Interpret graph edges based on our model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Unconstrained Tetrad Implementation performed better than both our new implementation as well as Constrained Tetrad.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Granger Causality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Start with fully connected graph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For each directed edge, X</a:t>
            </a:r>
            <a:r>
              <a:rPr baseline="-25000" lang="en"/>
              <a:t>i</a:t>
            </a:r>
            <a:r>
              <a:rPr lang="en"/>
              <a:t>    Y, compare model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n</a:t>
            </a:r>
            <a:r>
              <a:rPr lang="en"/>
              <a:t>    Y to X</a:t>
            </a:r>
            <a:r>
              <a:rPr baseline="-25000" lang="en"/>
              <a:t>1</a:t>
            </a:r>
            <a:r>
              <a:rPr lang="en"/>
              <a:t>,...X</a:t>
            </a:r>
            <a:r>
              <a:rPr baseline="-25000" lang="en"/>
              <a:t>i-1</a:t>
            </a:r>
            <a:r>
              <a:rPr lang="en"/>
              <a:t>,X</a:t>
            </a:r>
            <a:r>
              <a:rPr baseline="-25000" lang="en"/>
              <a:t>i+1</a:t>
            </a:r>
            <a:r>
              <a:rPr lang="en"/>
              <a:t>,...,X</a:t>
            </a:r>
            <a:r>
              <a:rPr baseline="-25000" lang="en"/>
              <a:t>n</a:t>
            </a:r>
            <a:r>
              <a:rPr lang="en"/>
              <a:t>    Y.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If the models are not significantly different remove </a:t>
            </a:r>
            <a:r>
              <a:rPr lang="en" sz="1800"/>
              <a:t>X</a:t>
            </a:r>
            <a:r>
              <a:rPr baseline="-25000" lang="en" sz="1800"/>
              <a:t>i</a:t>
            </a:r>
            <a:r>
              <a:rPr lang="en" sz="1800"/>
              <a:t>    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For each bidirected edge, X    Y, compare model S</a:t>
            </a:r>
            <a:r>
              <a:rPr baseline="-25000" lang="en"/>
              <a:t>t-1</a:t>
            </a:r>
            <a:r>
              <a:rPr lang="en"/>
              <a:t>,X   Y to S</a:t>
            </a:r>
            <a:r>
              <a:rPr baseline="-25000" lang="en"/>
              <a:t>t-1</a:t>
            </a:r>
            <a:r>
              <a:rPr lang="en"/>
              <a:t>   Y, where S</a:t>
            </a:r>
            <a:r>
              <a:rPr baseline="-25000" lang="en"/>
              <a:t>t-1</a:t>
            </a:r>
            <a:r>
              <a:rPr lang="en"/>
              <a:t> is the set of all previous timestep nodes.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If the models are not significantly different remove </a:t>
            </a:r>
            <a:r>
              <a:rPr lang="en" sz="1800"/>
              <a:t>X    Y</a:t>
            </a:r>
          </a:p>
        </p:txBody>
      </p:sp>
      <p:sp>
        <p:nvSpPr>
          <p:cNvPr id="424" name="Shape 424"/>
          <p:cNvSpPr/>
          <p:nvPr/>
        </p:nvSpPr>
        <p:spPr>
          <a:xfrm>
            <a:off x="5788275" y="226407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6526850" y="163252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2517550" y="195632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3647350" y="163252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3793750" y="257767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 rot="10800000">
            <a:off x="3741125" y="257767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6460900" y="257767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7367975" y="2577675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 rot="10800000">
            <a:off x="5725250" y="3199000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5788275" y="3199000"/>
            <a:ext cx="1464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       Continuous Data Generation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074100" y="1267250"/>
            <a:ext cx="50877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PseudoCode: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While stable transition matrix not found: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	Get G1 graph of specific nodes and % density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	Try to find stable transition matrix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Create complete time series from transition matrix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Undersample time series at given undersampling rate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Our data generation may bias SVAR results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Repeat Analysis on Constrained time series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0 minimum Constraint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Tanh constraint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6784725" y="1340825"/>
            <a:ext cx="1978200" cy="28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TIME SERIES PLOTS OF: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NON-CONSTRAINED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0 MIN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￼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525" y="3385075"/>
            <a:ext cx="2546475" cy="16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250" y="264717"/>
            <a:ext cx="2521749" cy="15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521" y="1788976"/>
            <a:ext cx="2546475" cy="164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How the Models are Tested</a:t>
            </a:r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Omission Error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Commission Error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Total Error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Importance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87250"/>
            <a:ext cx="8520600" cy="276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Some researchers wrongly assume measurement timescale = causal timescale causing incorrect causal relations to be reported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">
                <a:solidFill>
                  <a:srgbClr val="000000"/>
                </a:solidFill>
              </a:rPr>
              <a:t>Other researchers understand their causal timescale but cannot estimate it due to insufficient instruments or lack of data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Can provide alternative theories when true causal timescale is not known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812" y="3190862"/>
            <a:ext cx="36861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Graph Size For Continuous Data</a:t>
            </a:r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311700" y="1072225"/>
            <a:ext cx="86289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500 Effective Sample Size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Urate=2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		5,6,8 node 35% graph			   10,15,20,25,30 node 10% graph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925" y="2519174"/>
            <a:ext cx="4549081" cy="25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9175"/>
            <a:ext cx="4549108" cy="25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Density For Continuous Data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99" y="1730925"/>
            <a:ext cx="6924055" cy="34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254750" y="1128175"/>
            <a:ext cx="8577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500 Sample Size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Urate=2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8 node graph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Sample Size For Continuous Data</a:t>
            </a: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311700" y="1078150"/>
            <a:ext cx="8520600" cy="349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Variables=8		Density=25%		Urate=2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	 </a:t>
            </a:r>
            <a:r>
              <a:rPr lang="en" u="sng"/>
              <a:t>Original Model</a:t>
            </a:r>
            <a:r>
              <a:rPr lang="en"/>
              <a:t>							    </a:t>
            </a:r>
            <a:r>
              <a:rPr lang="en" u="sng"/>
              <a:t>Tanh Model</a:t>
            </a:r>
          </a:p>
        </p:txBody>
      </p:sp>
      <p:pic>
        <p:nvPicPr>
          <p:cNvPr descr="BXPlotsbysamplesize.png"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8725"/>
            <a:ext cx="4231804" cy="30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99" y="2028725"/>
            <a:ext cx="4912204" cy="301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Signal To Noise Ratio for Continuous Data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311700" y="1018800"/>
            <a:ext cx="8520600" cy="355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9144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/>
              <a:t>Very Low</a:t>
            </a:r>
            <a:r>
              <a:rPr lang="en"/>
              <a:t>	      	</a:t>
            </a:r>
            <a:r>
              <a:rPr lang="en" u="sng"/>
              <a:t>Low</a:t>
            </a:r>
            <a:r>
              <a:rPr lang="en"/>
              <a:t>			 </a:t>
            </a:r>
            <a:r>
              <a:rPr lang="en" u="sng"/>
              <a:t>Medium</a:t>
            </a:r>
            <a:r>
              <a:rPr lang="en"/>
              <a:t>		</a:t>
            </a:r>
            <a:r>
              <a:rPr lang="en" u="sng"/>
              <a:t>High</a:t>
            </a:r>
            <a:r>
              <a:rPr lang="en"/>
              <a:t>       </a:t>
            </a:r>
            <a:r>
              <a:rPr lang="en" u="sng"/>
              <a:t>Very High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Ratio:</a:t>
            </a:r>
            <a:r>
              <a:rPr lang="en" u="sng"/>
              <a:t>		</a:t>
            </a:r>
            <a:r>
              <a:rPr lang="en"/>
              <a:t>1			   3				6			   9			12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		</a:t>
            </a:r>
            <a:r>
              <a:rPr lang="en" u="sng"/>
              <a:t>Original Model							 	Tanh Model</a:t>
            </a:r>
            <a:r>
              <a:rPr lang="en"/>
              <a:t>	</a:t>
            </a: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400" y="2373649"/>
            <a:ext cx="4678600" cy="26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4234"/>
            <a:ext cx="4465395" cy="269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Urate for Continuous Data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415725" y="11524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Hoped for a given density, total error is similar across all graph sizes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u="sng"/>
              <a:t>10 Node 12% Density</a:t>
            </a:r>
            <a:r>
              <a:rPr lang="en"/>
              <a:t>						</a:t>
            </a:r>
            <a:r>
              <a:rPr lang="en" u="sng"/>
              <a:t>20 Node 12% Density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551"/>
            <a:ext cx="4464504" cy="2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70" y="2174173"/>
            <a:ext cx="4464504" cy="29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Urate for Continuous Data (Continued)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Error is more consistent across graph sizes for a given number of      “extra edges” than for a given density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u="sng"/>
              <a:t>10 Node 2 “extra edges” </a:t>
            </a:r>
            <a:r>
              <a:rPr lang="en"/>
              <a:t>					</a:t>
            </a:r>
            <a:r>
              <a:rPr lang="en" u="sng"/>
              <a:t>20 Node 2 “extra edges”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10 Node 2 “extra edges”							20 Node 2 “extra edges”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200" y="1667999"/>
            <a:ext cx="2240825" cy="10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162">
            <a:off x="4596256" y="3033035"/>
            <a:ext cx="4538863" cy="211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">
            <a:off x="0" y="3037406"/>
            <a:ext cx="4525200" cy="210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414300" y="1946950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Discrete Data Case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Discrete Data Generation</a:t>
            </a:r>
          </a:p>
        </p:txBody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311700" y="1152425"/>
            <a:ext cx="8520600" cy="36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Inputs: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G1 graph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Edge strength: A ∈ (0,1)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Variable Arity : 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One-Parent Case: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 each x      y construct random 1-1 map.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If y = f(x) ; Set P(Y=y | X=x) = 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If y != f(x) ; Set P(Y=y | X=x) = (1-A)/(m-1)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Multiple-Parent Case: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 each parent x, construct random 1-1 map.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Set P(Y=y | X</a:t>
            </a:r>
            <a:r>
              <a:rPr baseline="-25000" lang="en"/>
              <a:t>1 </a:t>
            </a:r>
            <a:r>
              <a:rPr lang="en"/>
              <a:t>=x</a:t>
            </a:r>
            <a:r>
              <a:rPr baseline="-25000" lang="en"/>
              <a:t>1 </a:t>
            </a:r>
            <a:r>
              <a:rPr lang="en"/>
              <a:t>, … , X</a:t>
            </a:r>
            <a:r>
              <a:rPr baseline="-25000" lang="en"/>
              <a:t>n </a:t>
            </a:r>
            <a:r>
              <a:rPr lang="en"/>
              <a:t>=x</a:t>
            </a:r>
            <a:r>
              <a:rPr baseline="-25000" lang="en"/>
              <a:t>n </a:t>
            </a:r>
            <a:r>
              <a:rPr lang="en"/>
              <a:t>) to be the renormalized product of the X</a:t>
            </a:r>
            <a:r>
              <a:rPr baseline="-25000" lang="en"/>
              <a:t>i </a:t>
            </a:r>
            <a:r>
              <a:rPr lang="en"/>
              <a:t>specific distributions</a:t>
            </a:r>
          </a:p>
        </p:txBody>
      </p:sp>
      <p:sp>
        <p:nvSpPr>
          <p:cNvPr id="509" name="Shape 509"/>
          <p:cNvSpPr/>
          <p:nvPr/>
        </p:nvSpPr>
        <p:spPr>
          <a:xfrm>
            <a:off x="2207950" y="2678025"/>
            <a:ext cx="194100" cy="1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5011625" y="1201625"/>
            <a:ext cx="38208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GOBNILP</a:t>
            </a:r>
          </a:p>
        </p:txBody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 program which learns Bayesian Networks from discrete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Searches for the Bayesian Network with the highest BDeu Score (log marginal likelihood)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6242400" y="4569025"/>
            <a:ext cx="2901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GOBNILP manual https://www.cs.york.ac.uk/aig/sw/gobnilp/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Discrete PC Algorithm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355675" y="1215050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Same as Continuous PC Algorithm except: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Replaced OLS conditional independence test with conditional 𝝌</a:t>
            </a:r>
            <a:r>
              <a:rPr baseline="30000" lang="en"/>
              <a:t>2 </a:t>
            </a:r>
            <a:r>
              <a:rPr lang="en"/>
              <a:t>-test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Conditional 𝝌</a:t>
            </a:r>
            <a:r>
              <a:rPr baseline="30000" lang="en"/>
              <a:t>2 </a:t>
            </a:r>
            <a:r>
              <a:rPr lang="en"/>
              <a:t>-test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Sum 𝝌</a:t>
            </a:r>
            <a:r>
              <a:rPr baseline="30000" lang="en"/>
              <a:t>2</a:t>
            </a:r>
            <a:r>
              <a:rPr lang="en"/>
              <a:t> and degrees of freedom for each combination of conditional variable values.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Then calculate p-value of the summed 𝝌</a:t>
            </a:r>
            <a:r>
              <a:rPr baseline="30000" lang="en"/>
              <a:t>2</a:t>
            </a:r>
            <a:r>
              <a:rPr lang="en"/>
              <a:t> and degrees of freedom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Where Undersampling Occurs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27350" y="1222650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2400"/>
              <a:t>fMRI experiments</a:t>
            </a:r>
            <a:r>
              <a:rPr lang="en"/>
              <a:t>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typically measure brain activity every two seconds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causal connections between neuron layers operate much faster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Economics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/>
              <a:t>Data is often reported annually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Even more infrequent for developing countries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Ecology, Climatology, genomics, 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4470075" y="4455525"/>
            <a:ext cx="4601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 Sergey Plis, </a:t>
            </a:r>
            <a:r>
              <a:rPr lang="en" sz="800"/>
              <a:t>David Danks, Jianyu Yang</a:t>
            </a:r>
            <a:r>
              <a:rPr lang="en" sz="800"/>
              <a:t>. Mesochronal Structure Learning. 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 S. A. Huettel, A. W. Song, and G. McCarthy. Functional magnetic resonance imaging. 2004.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Graph Size for Discrete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1000 Effective Sample Size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35% density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Urate=2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074" y="1622250"/>
            <a:ext cx="6171929" cy="34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Density for Discrete Data</a:t>
            </a:r>
          </a:p>
        </p:txBody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8 node graph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1000 Effective Sample Size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Urate=2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350" y="2168099"/>
            <a:ext cx="5868652" cy="288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Size for Discrete Data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8 Node 25% density graph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0726"/>
            <a:ext cx="4441230" cy="24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725" y="0"/>
            <a:ext cx="3913272" cy="261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74" y="2618000"/>
            <a:ext cx="4441230" cy="241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48618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Urate for Discrete Data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311700" y="1266325"/>
            <a:ext cx="38922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6 node Graph, 35% density, 1000 effective Sample Size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Error increases substantially with Urate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3887"/>
            <a:ext cx="4245628" cy="233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625" y="113825"/>
            <a:ext cx="4861795" cy="270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749" y="2814825"/>
            <a:ext cx="4550026" cy="22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Signal To Noise Ratio for Discrete Data</a:t>
            </a:r>
          </a:p>
        </p:txBody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311700" y="1266325"/>
            <a:ext cx="4904700" cy="323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8 node 25% density graph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Greater effect to 2 arity variables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50" y="2777974"/>
            <a:ext cx="4069777" cy="226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528" y="1026474"/>
            <a:ext cx="3542697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525" y="3032725"/>
            <a:ext cx="3709354" cy="206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Future Research</a:t>
            </a:r>
          </a:p>
        </p:txBody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</a:t>
            </a:r>
            <a:r>
              <a:rPr baseline="30000" lang="en"/>
              <a:t>1</a:t>
            </a:r>
            <a:r>
              <a:rPr lang="en"/>
              <a:t> errors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ranking edge certainty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Could Improve Hamming neighbor search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Quicker understanding of whether a G</a:t>
            </a:r>
            <a:r>
              <a:rPr baseline="30000" lang="en"/>
              <a:t>2</a:t>
            </a:r>
            <a:r>
              <a:rPr lang="en"/>
              <a:t> graph is projectable to G</a:t>
            </a:r>
            <a:r>
              <a:rPr baseline="30000" lang="en"/>
              <a:t>1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Would prevent needing hamming neighbor search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field experts choose best G</a:t>
            </a:r>
            <a:r>
              <a:rPr baseline="30000" lang="en"/>
              <a:t>1</a:t>
            </a:r>
            <a:r>
              <a:rPr lang="en"/>
              <a:t> graph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Further understanding of equivalence classes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 Python Package for easy use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Notation and Assumptions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209425" y="1040600"/>
            <a:ext cx="8520600" cy="358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Assumptions: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First-Order Markov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 isochronal edges in 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Notation: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Graph Size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Density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Undersampling Rate, G</a:t>
            </a:r>
            <a:r>
              <a:rPr baseline="30000" lang="en">
                <a:solidFill>
                  <a:srgbClr val="000000"/>
                </a:solidFill>
              </a:rPr>
              <a:t>u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Variable Arity = Number of possible variable states</a:t>
            </a:r>
          </a:p>
          <a:p>
            <a:pPr indent="-228600" lvl="2" marL="1371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Binary Variable has an arity of 2</a:t>
            </a:r>
          </a:p>
          <a:p>
            <a:pPr indent="-228600" lvl="2" marL="1371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Ternary Variable has an arity of 3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050" y="1152425"/>
            <a:ext cx="1131350" cy="20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100" y="2046224"/>
            <a:ext cx="3672899" cy="19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Previous Work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980850"/>
            <a:ext cx="8309400" cy="318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Can obtain correct G</a:t>
            </a:r>
            <a:r>
              <a:rPr baseline="30000" lang="en">
                <a:solidFill>
                  <a:srgbClr val="000000"/>
                </a:solidFill>
              </a:rPr>
              <a:t>1</a:t>
            </a:r>
            <a:r>
              <a:rPr lang="en">
                <a:solidFill>
                  <a:srgbClr val="000000"/>
                </a:solidFill>
              </a:rPr>
              <a:t> graph (causal timescale) given G</a:t>
            </a:r>
            <a:r>
              <a:rPr baseline="30000" lang="en">
                <a:solidFill>
                  <a:srgbClr val="000000"/>
                </a:solidFill>
              </a:rPr>
              <a:t>u</a:t>
            </a:r>
            <a:r>
              <a:rPr lang="en">
                <a:solidFill>
                  <a:srgbClr val="000000"/>
                </a:solidFill>
              </a:rPr>
              <a:t> graph (measurement timescale) assuming field expertise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75" y="2242225"/>
            <a:ext cx="3872249" cy="2818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to Many Mapping "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936" y="2487737"/>
            <a:ext cx="3196875" cy="23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022000" y="1929200"/>
            <a:ext cx="3704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	G</a:t>
            </a:r>
            <a:r>
              <a:rPr baseline="30000" lang="en"/>
              <a:t>u</a:t>
            </a:r>
            <a:r>
              <a:rPr lang="en"/>
              <a:t> Space			   G</a:t>
            </a:r>
            <a:r>
              <a:rPr baseline="30000" lang="en"/>
              <a:t>1</a:t>
            </a:r>
            <a:r>
              <a:rPr lang="en"/>
              <a:t> Space</a:t>
            </a:r>
          </a:p>
        </p:txBody>
      </p:sp>
      <p:cxnSp>
        <p:nvCxnSpPr>
          <p:cNvPr id="142" name="Shape 142"/>
          <p:cNvCxnSpPr/>
          <p:nvPr/>
        </p:nvCxnSpPr>
        <p:spPr>
          <a:xfrm flipH="1" rot="10800000">
            <a:off x="5987300" y="2895775"/>
            <a:ext cx="1069500" cy="7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Questions To Answer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"/>
              <a:t>Which estimation methods work best?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AutoNum type="arabicPeriod"/>
            </a:pPr>
            <a:r>
              <a:rPr lang="en"/>
              <a:t>How accurate are our G</a:t>
            </a:r>
            <a:r>
              <a:rPr baseline="30000" lang="en"/>
              <a:t>u </a:t>
            </a:r>
            <a:r>
              <a:rPr lang="en"/>
              <a:t>estimation methods?</a:t>
            </a: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"/>
              <a:t>        (And in what cases will they work?)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